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Outfit Extra Bold"/>
      <p:regular r:id="rId12"/>
    </p:embeddedFont>
    <p:embeddedFont>
      <p:font typeface="Arimo"/>
      <p:regular r:id="rId13"/>
    </p:embeddedFont>
    <p:embeddedFont>
      <p:font typeface="Arimo"/>
      <p:regular r:id="rId14"/>
    </p:embeddedFont>
    <p:embeddedFont>
      <p:font typeface="Arimo"/>
      <p:regular r:id="rId15"/>
    </p:embeddedFont>
    <p:embeddedFont>
      <p:font typeface="Arimo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2-8.png>
</file>

<file path=ppt/media/image-2-9.svg>
</file>

<file path=ppt/media/image-3-1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5-8.png>
</file>

<file path=ppt/media/image-5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image" Target="../media/image-2-8.png"/><Relationship Id="rId9" Type="http://schemas.openxmlformats.org/officeDocument/2006/relationships/image" Target="../media/image-2-9.svg"/><Relationship Id="rId10" Type="http://schemas.openxmlformats.org/officeDocument/2006/relationships/slideLayout" Target="../slideLayouts/slideLayout3.xml"/><Relationship Id="rId11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hyperlink" Target="#" TargetMode="External"/><Relationship Id="rId11" Type="http://schemas.openxmlformats.org/officeDocument/2006/relationships/hyperlink" Target="#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10" Type="http://schemas.openxmlformats.org/officeDocument/2006/relationships/image" Target="../media/image-5-9.png"/><Relationship Id="rId12" Type="http://schemas.openxmlformats.org/officeDocument/2006/relationships/slideLayout" Target="../slideLayouts/slideLayout6.xml"/><Relationship Id="rId1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Smart Career Guidance: Empowering Students to Choose Their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revolutionary mobile platform that combines AI-powered insights, psychometric testing, and real-time market data to help students navigate their career journey with confidence and clarity.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4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328" y="561975"/>
            <a:ext cx="7311747" cy="415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The Career Confusion Crisis for Students Today</a:t>
            </a:r>
            <a:endParaRPr lang="en-US" sz="2600" dirty="0"/>
          </a:p>
        </p:txBody>
      </p:sp>
      <p:sp>
        <p:nvSpPr>
          <p:cNvPr id="4" name="Shape 1"/>
          <p:cNvSpPr/>
          <p:nvPr/>
        </p:nvSpPr>
        <p:spPr>
          <a:xfrm>
            <a:off x="715328" y="1176218"/>
            <a:ext cx="7713345" cy="1524238"/>
          </a:xfrm>
          <a:prstGeom prst="roundRect">
            <a:avLst>
              <a:gd name="adj" fmla="val 366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55702" y="1316593"/>
            <a:ext cx="398502" cy="398502"/>
          </a:xfrm>
          <a:prstGeom prst="roundRect">
            <a:avLst>
              <a:gd name="adj" fmla="val 22943638"/>
            </a:avLst>
          </a:prstGeom>
          <a:solidFill>
            <a:srgbClr val="5E4CE6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5240" y="1426131"/>
            <a:ext cx="179308" cy="1793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55702" y="1847850"/>
            <a:ext cx="1957388" cy="207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Rapidly Evolving Markets</a:t>
            </a:r>
            <a:endParaRPr lang="en-US" sz="1300" dirty="0"/>
          </a:p>
        </p:txBody>
      </p:sp>
      <p:sp>
        <p:nvSpPr>
          <p:cNvPr id="8" name="Text 4"/>
          <p:cNvSpPr/>
          <p:nvPr/>
        </p:nvSpPr>
        <p:spPr>
          <a:xfrm>
            <a:off x="855702" y="2135029"/>
            <a:ext cx="7432596" cy="425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New careers emerge constantly while traditional roles transform, creating a complex landscape of overwhelming choices for young people entering the workforce.</a:t>
            </a:r>
            <a:endParaRPr lang="en-US" sz="1000" dirty="0"/>
          </a:p>
        </p:txBody>
      </p:sp>
      <p:sp>
        <p:nvSpPr>
          <p:cNvPr id="9" name="Shape 5"/>
          <p:cNvSpPr/>
          <p:nvPr/>
        </p:nvSpPr>
        <p:spPr>
          <a:xfrm>
            <a:off x="715328" y="2833211"/>
            <a:ext cx="7713345" cy="1524238"/>
          </a:xfrm>
          <a:prstGeom prst="roundRect">
            <a:avLst>
              <a:gd name="adj" fmla="val 366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855702" y="2973586"/>
            <a:ext cx="398502" cy="398502"/>
          </a:xfrm>
          <a:prstGeom prst="roundRect">
            <a:avLst>
              <a:gd name="adj" fmla="val 22943638"/>
            </a:avLst>
          </a:prstGeom>
          <a:solidFill>
            <a:srgbClr val="5E4CE6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5240" y="3083123"/>
            <a:ext cx="179308" cy="17930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55702" y="3504843"/>
            <a:ext cx="2340888" cy="207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Outdated Counseling Methods</a:t>
            </a:r>
            <a:endParaRPr lang="en-US" sz="1300" dirty="0"/>
          </a:p>
        </p:txBody>
      </p:sp>
      <p:sp>
        <p:nvSpPr>
          <p:cNvPr id="13" name="Text 8"/>
          <p:cNvSpPr/>
          <p:nvPr/>
        </p:nvSpPr>
        <p:spPr>
          <a:xfrm>
            <a:off x="855702" y="3792022"/>
            <a:ext cx="7432596" cy="425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Traditional career guidance relies on manual processes and subjective opinions, lacking crucial real-time labor market insights and data-driven recommendations.</a:t>
            </a:r>
            <a:endParaRPr lang="en-US" sz="1000" dirty="0"/>
          </a:p>
        </p:txBody>
      </p:sp>
      <p:sp>
        <p:nvSpPr>
          <p:cNvPr id="14" name="Shape 9"/>
          <p:cNvSpPr/>
          <p:nvPr/>
        </p:nvSpPr>
        <p:spPr>
          <a:xfrm>
            <a:off x="715328" y="4490204"/>
            <a:ext cx="7713345" cy="1524238"/>
          </a:xfrm>
          <a:prstGeom prst="roundRect">
            <a:avLst>
              <a:gd name="adj" fmla="val 366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855702" y="4630579"/>
            <a:ext cx="398502" cy="398502"/>
          </a:xfrm>
          <a:prstGeom prst="roundRect">
            <a:avLst>
              <a:gd name="adj" fmla="val 22943638"/>
            </a:avLst>
          </a:prstGeom>
          <a:solidFill>
            <a:srgbClr val="5E4CE6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5240" y="4740116"/>
            <a:ext cx="179308" cy="17930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855702" y="5161836"/>
            <a:ext cx="1903809" cy="207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Widespread Uncertainty</a:t>
            </a:r>
            <a:endParaRPr lang="en-US" sz="1300" dirty="0"/>
          </a:p>
        </p:txBody>
      </p:sp>
      <p:sp>
        <p:nvSpPr>
          <p:cNvPr id="18" name="Text 12"/>
          <p:cNvSpPr/>
          <p:nvPr/>
        </p:nvSpPr>
        <p:spPr>
          <a:xfrm>
            <a:off x="855702" y="5449014"/>
            <a:ext cx="7432596" cy="425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Over 70% of students feel uncertain about their career path after key education milestones like 10th grade, 12th grade, and college graduation.</a:t>
            </a:r>
            <a:endParaRPr lang="en-US" sz="1000" dirty="0"/>
          </a:p>
        </p:txBody>
      </p:sp>
      <p:sp>
        <p:nvSpPr>
          <p:cNvPr id="19" name="Shape 13"/>
          <p:cNvSpPr/>
          <p:nvPr/>
        </p:nvSpPr>
        <p:spPr>
          <a:xfrm>
            <a:off x="715328" y="6147197"/>
            <a:ext cx="7713345" cy="1524238"/>
          </a:xfrm>
          <a:prstGeom prst="roundRect">
            <a:avLst>
              <a:gd name="adj" fmla="val 366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855702" y="6287572"/>
            <a:ext cx="398502" cy="398502"/>
          </a:xfrm>
          <a:prstGeom prst="roundRect">
            <a:avLst>
              <a:gd name="adj" fmla="val 22943638"/>
            </a:avLst>
          </a:prstGeom>
          <a:solidFill>
            <a:srgbClr val="5E4CE6"/>
          </a:solidFill>
          <a:ln/>
        </p:spPr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5240" y="6397109"/>
            <a:ext cx="179308" cy="179308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855702" y="6818828"/>
            <a:ext cx="1660565" cy="207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Costly Misalignment</a:t>
            </a:r>
            <a:endParaRPr lang="en-US" sz="1300" dirty="0"/>
          </a:p>
        </p:txBody>
      </p:sp>
      <p:sp>
        <p:nvSpPr>
          <p:cNvPr id="23" name="Text 16"/>
          <p:cNvSpPr/>
          <p:nvPr/>
        </p:nvSpPr>
        <p:spPr>
          <a:xfrm>
            <a:off x="855702" y="7106007"/>
            <a:ext cx="7432596" cy="425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Without proper guidance, students often end up in mismatched careers, wasting potential, time, and resources while experiencing dissatisfaction.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6165" y="586264"/>
            <a:ext cx="13138071" cy="1065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Introducing Empowering Future Pathways: The Smart Career Guidance App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746165" y="2078355"/>
            <a:ext cx="33589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AI-Powered Personalization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46165" y="2568654"/>
            <a:ext cx="7716441" cy="818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sophisticated mobile platform delivers personalized career recommendations by analyzing your unique aptitude, personality traits, interests, and aligning them with current market trends and future opportunities.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746165" y="3557826"/>
            <a:ext cx="4182785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Comprehensive Career Intelligence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46165" y="4048125"/>
            <a:ext cx="7716441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combine scientifically-validated psychometric assessments, real-time job market analytics, and interactive counseling sessions to provide holistic career guidance that evolves with you.</a:t>
            </a:r>
            <a:endParaRPr lang="en-US" sz="13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86230" y="2099667"/>
            <a:ext cx="4004429" cy="4004429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746165" y="6572981"/>
            <a:ext cx="13138071" cy="28932"/>
          </a:xfrm>
          <a:prstGeom prst="rect">
            <a:avLst/>
          </a:prstGeom>
          <a:solidFill>
            <a:srgbClr val="2A2742">
              <a:alpha val="5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746165" y="7006828"/>
            <a:ext cx="2760583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Scalable Cloud Architecture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46165" y="7375565"/>
            <a:ext cx="3124676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Built on AWS and Firebase for reliable, fast performance anywhere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4083963" y="7006828"/>
            <a:ext cx="2132052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Adaptive Android UI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4083963" y="7375565"/>
            <a:ext cx="3124676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Jetpack Compose powers an intuitive, responsive user experience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7421761" y="7006828"/>
            <a:ext cx="2500789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Diverse Career Coverage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421761" y="7375565"/>
            <a:ext cx="3124676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IT, healthcare, arts, business, and emerging offbeat careers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10759559" y="7006828"/>
            <a:ext cx="2132052" cy="266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Complete Resources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0759559" y="7375565"/>
            <a:ext cx="3124676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Entrance exams, top institutes, resume building, and goal-setting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0239"/>
            <a:ext cx="100638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Proven Impact &amp; Benefits for Students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226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77691"/>
            <a:ext cx="4196358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51998"/>
            <a:ext cx="41375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Data-Driven Career Roadmaps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42417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Dramatically reduces career uncertainty by delivering personalized, research-backed pathways tailored to each student's unique profile and aspirations.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1226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477691"/>
            <a:ext cx="4196358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2651998"/>
            <a:ext cx="31973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Interactive Engagement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142417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Students stay motivated through gamified assessments, real-time feedback, and progress tracking that makes career exploration exciting and rewarding.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1226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477691"/>
            <a:ext cx="4196358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2651998"/>
            <a:ext cx="3333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Smarter Decision Making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142417"/>
            <a:ext cx="41963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Empowers informed choices that lead to higher career satisfaction, better job fit, and stronger alignment between personal strengths and professional goals.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33410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Research-Backed Results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Validated through academic studies and real-world testing with measurably positive outcomes in student confidence and career preparedness.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24/7 Mobile Access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Continuous guidance available anytime, anywhere on mobile devices, ensuring support exactly when students need it most during their decision-making journey.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74025"/>
            <a:ext cx="7122795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Join the Future of Career Guidance Today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793790" y="1455896"/>
            <a:ext cx="7556421" cy="1115497"/>
          </a:xfrm>
          <a:prstGeom prst="roundRect">
            <a:avLst>
              <a:gd name="adj" fmla="val 5551"/>
            </a:avLst>
          </a:prstGeom>
          <a:solidFill>
            <a:srgbClr val="FAFAFA">
              <a:alpha val="95000"/>
            </a:srgbClr>
          </a:solidFill>
          <a:ln w="15240">
            <a:solidFill>
              <a:srgbClr val="BDB8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9030" y="1471136"/>
            <a:ext cx="589717" cy="1085017"/>
          </a:xfrm>
          <a:prstGeom prst="roundRect">
            <a:avLst>
              <a:gd name="adj" fmla="val 7399"/>
            </a:avLst>
          </a:prstGeom>
          <a:solidFill>
            <a:srgbClr val="E9E6FA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9528" y="1903095"/>
            <a:ext cx="221099" cy="22109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46146" y="1618536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Empower Students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1546146" y="1937266"/>
            <a:ext cx="6641425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Equip the next generation with intelligent tools to navigate complex career landscapes with confidence, clarity, and data-backed insights.</a:t>
            </a:r>
            <a:endParaRPr lang="en-US" sz="1150" dirty="0"/>
          </a:p>
        </p:txBody>
      </p:sp>
      <p:sp>
        <p:nvSpPr>
          <p:cNvPr id="9" name="Shape 5"/>
          <p:cNvSpPr/>
          <p:nvPr/>
        </p:nvSpPr>
        <p:spPr>
          <a:xfrm>
            <a:off x="793790" y="2718792"/>
            <a:ext cx="7556421" cy="1115497"/>
          </a:xfrm>
          <a:prstGeom prst="roundRect">
            <a:avLst>
              <a:gd name="adj" fmla="val 5551"/>
            </a:avLst>
          </a:prstGeom>
          <a:solidFill>
            <a:srgbClr val="FAFAFA">
              <a:alpha val="95000"/>
            </a:srgbClr>
          </a:solidFill>
          <a:ln w="15240">
            <a:solidFill>
              <a:srgbClr val="BDB8DF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809030" y="2734032"/>
            <a:ext cx="589717" cy="1085017"/>
          </a:xfrm>
          <a:prstGeom prst="roundRect">
            <a:avLst>
              <a:gd name="adj" fmla="val 7399"/>
            </a:avLst>
          </a:prstGeom>
          <a:solidFill>
            <a:srgbClr val="E9E6FA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9528" y="3165991"/>
            <a:ext cx="221099" cy="22109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546146" y="2881432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Scale Impact</a:t>
            </a:r>
            <a:endParaRPr lang="en-US" sz="1450" dirty="0"/>
          </a:p>
        </p:txBody>
      </p:sp>
      <p:sp>
        <p:nvSpPr>
          <p:cNvPr id="13" name="Text 8"/>
          <p:cNvSpPr/>
          <p:nvPr/>
        </p:nvSpPr>
        <p:spPr>
          <a:xfrm>
            <a:off x="1546146" y="3200162"/>
            <a:ext cx="6641425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Partner with schools, parents, and counselors to deliver personalized career support at scale, reaching every student who needs guidance.</a:t>
            </a:r>
            <a:endParaRPr lang="en-US" sz="1150" dirty="0"/>
          </a:p>
        </p:txBody>
      </p:sp>
      <p:sp>
        <p:nvSpPr>
          <p:cNvPr id="14" name="Shape 9"/>
          <p:cNvSpPr/>
          <p:nvPr/>
        </p:nvSpPr>
        <p:spPr>
          <a:xfrm>
            <a:off x="793790" y="3981688"/>
            <a:ext cx="7556421" cy="1115497"/>
          </a:xfrm>
          <a:prstGeom prst="roundRect">
            <a:avLst>
              <a:gd name="adj" fmla="val 5551"/>
            </a:avLst>
          </a:prstGeom>
          <a:solidFill>
            <a:srgbClr val="FAFAFA">
              <a:alpha val="95000"/>
            </a:srgbClr>
          </a:solidFill>
          <a:ln w="15240">
            <a:solidFill>
              <a:srgbClr val="BDB8DF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809030" y="3996928"/>
            <a:ext cx="589717" cy="1085017"/>
          </a:xfrm>
          <a:prstGeom prst="roundRect">
            <a:avLst>
              <a:gd name="adj" fmla="val 7399"/>
            </a:avLst>
          </a:prstGeom>
          <a:solidFill>
            <a:srgbClr val="E9E6FA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9528" y="4428887"/>
            <a:ext cx="221099" cy="22109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546146" y="4144327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Leverage Innovation</a:t>
            </a:r>
            <a:endParaRPr lang="en-US" sz="1450" dirty="0"/>
          </a:p>
        </p:txBody>
      </p:sp>
      <p:sp>
        <p:nvSpPr>
          <p:cNvPr id="18" name="Text 12"/>
          <p:cNvSpPr/>
          <p:nvPr/>
        </p:nvSpPr>
        <p:spPr>
          <a:xfrm>
            <a:off x="1546146" y="4463058"/>
            <a:ext cx="6641425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Harness cutting-edge AI and cloud technology to build a skilled, adaptive workforce ready for tomorrow's challenges and opportunities.</a:t>
            </a:r>
            <a:endParaRPr lang="en-US" sz="1150" dirty="0"/>
          </a:p>
        </p:txBody>
      </p:sp>
      <p:sp>
        <p:nvSpPr>
          <p:cNvPr id="19" name="Shape 13"/>
          <p:cNvSpPr/>
          <p:nvPr/>
        </p:nvSpPr>
        <p:spPr>
          <a:xfrm>
            <a:off x="793790" y="5336689"/>
            <a:ext cx="7556421" cy="25956"/>
          </a:xfrm>
          <a:prstGeom prst="rect">
            <a:avLst/>
          </a:prstGeom>
          <a:solidFill>
            <a:srgbClr val="2A2742">
              <a:alpha val="50000"/>
            </a:srgbClr>
          </a:solidFill>
          <a:ln/>
        </p:spPr>
      </p:sp>
      <p:sp>
        <p:nvSpPr>
          <p:cNvPr id="20" name="Text 14"/>
          <p:cNvSpPr/>
          <p:nvPr/>
        </p:nvSpPr>
        <p:spPr>
          <a:xfrm>
            <a:off x="1014889" y="5749528"/>
            <a:ext cx="3838932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Ready to Transform Student Futures?</a:t>
            </a:r>
            <a:endParaRPr lang="en-US" sz="1700" dirty="0"/>
          </a:p>
        </p:txBody>
      </p:sp>
      <p:sp>
        <p:nvSpPr>
          <p:cNvPr id="21" name="Text 15"/>
          <p:cNvSpPr/>
          <p:nvPr/>
        </p:nvSpPr>
        <p:spPr>
          <a:xfrm>
            <a:off x="1014889" y="6246971"/>
            <a:ext cx="733532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Download the app today or integrate our platform into your institution to revolutionize how students discover and pursue their ideal careers.</a:t>
            </a:r>
            <a:endParaRPr lang="en-US" sz="1150" dirty="0"/>
          </a:p>
        </p:txBody>
      </p:sp>
      <p:sp>
        <p:nvSpPr>
          <p:cNvPr id="22" name="Shape 16"/>
          <p:cNvSpPr/>
          <p:nvPr/>
        </p:nvSpPr>
        <p:spPr>
          <a:xfrm>
            <a:off x="793790" y="5528429"/>
            <a:ext cx="15240" cy="1355884"/>
          </a:xfrm>
          <a:prstGeom prst="rect">
            <a:avLst/>
          </a:prstGeom>
          <a:solidFill>
            <a:srgbClr val="5E4CE6"/>
          </a:solidFill>
          <a:ln/>
        </p:spPr>
      </p:sp>
      <p:pic>
        <p:nvPicPr>
          <p:cNvPr id="23" name="Image 4" descr="preencoded.png">
            <a:hlinkClick r:id="rId9" tooltip=""/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790" y="7050167"/>
            <a:ext cx="1421487" cy="405408"/>
          </a:xfrm>
          <a:prstGeom prst="rect">
            <a:avLst/>
          </a:prstGeom>
        </p:spPr>
      </p:pic>
      <p:pic>
        <p:nvPicPr>
          <p:cNvPr id="24" name="Image 5" descr="preencoded.png">
            <a:hlinkClick r:id="rId11" tooltip="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88977" y="7050167"/>
            <a:ext cx="1309807" cy="4054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2025-11-21T11:19:23Z</dcterms:created>
  <dcterms:modified xsi:type="dcterms:W3CDTF">2025-11-21T11:19:23Z</dcterms:modified>
</cp:coreProperties>
</file>